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6"/>
  </p:notesMasterIdLst>
  <p:sldIdLst>
    <p:sldId id="261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98B2"/>
    <a:srgbClr val="5BDAE3"/>
    <a:srgbClr val="071B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2/22/2021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2/22/2021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2/22/2021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2/22/2021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2/22/2021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2/22/2021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2/22/2021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2/22/2021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2/22/2021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2/22/2021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2/22/2021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2/22/2021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2/22/2021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2/22/2021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2/22/2021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2/22/2021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2/22/2021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2/22/2021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2/22/2021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  <a:ln>
            <a:solidFill>
              <a:srgbClr val="071B1E"/>
            </a:solidFill>
          </a:ln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cap="none" dirty="0" err="1"/>
              <a:t>eTransport</a:t>
            </a:r>
            <a:endParaRPr lang="en-US" cap="non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dirty="0"/>
              <a:t>Modernized logistics</a:t>
            </a:r>
          </a:p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436DD33-C545-4E8D-AD06-E0CB65786747}"/>
              </a:ext>
            </a:extLst>
          </p:cNvPr>
          <p:cNvCxnSpPr/>
          <p:nvPr/>
        </p:nvCxnSpPr>
        <p:spPr>
          <a:xfrm flipV="1">
            <a:off x="3191601" y="1359017"/>
            <a:ext cx="0" cy="876183"/>
          </a:xfrm>
          <a:prstGeom prst="line">
            <a:avLst/>
          </a:prstGeom>
          <a:ln w="19050">
            <a:solidFill>
              <a:srgbClr val="2498B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537BA72-A71F-40E5-84A9-4F528B3418EB}"/>
              </a:ext>
            </a:extLst>
          </p:cNvPr>
          <p:cNvCxnSpPr>
            <a:cxnSpLocks/>
            <a:endCxn id="14" idx="3"/>
          </p:cNvCxnSpPr>
          <p:nvPr/>
        </p:nvCxnSpPr>
        <p:spPr>
          <a:xfrm flipH="1">
            <a:off x="2284380" y="1350628"/>
            <a:ext cx="907222" cy="0"/>
          </a:xfrm>
          <a:prstGeom prst="line">
            <a:avLst/>
          </a:prstGeom>
          <a:ln w="19050">
            <a:solidFill>
              <a:srgbClr val="2498B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6EB7B4C-B8ED-4880-A40A-40A53C2DCE2A}"/>
              </a:ext>
            </a:extLst>
          </p:cNvPr>
          <p:cNvSpPr txBox="1"/>
          <p:nvPr/>
        </p:nvSpPr>
        <p:spPr>
          <a:xfrm>
            <a:off x="1078265" y="1119795"/>
            <a:ext cx="12061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200" dirty="0">
                <a:solidFill>
                  <a:schemeClr val="bg1"/>
                </a:solidFill>
              </a:rPr>
              <a:t>Transport kosten algoritme</a:t>
            </a:r>
            <a:endParaRPr lang="LID4096" sz="1200" dirty="0">
              <a:solidFill>
                <a:schemeClr val="bg1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F207556-CA98-4958-9470-7546B58A7563}"/>
              </a:ext>
            </a:extLst>
          </p:cNvPr>
          <p:cNvCxnSpPr>
            <a:cxnSpLocks/>
          </p:cNvCxnSpPr>
          <p:nvPr/>
        </p:nvCxnSpPr>
        <p:spPr>
          <a:xfrm flipV="1">
            <a:off x="8976220" y="1359017"/>
            <a:ext cx="0" cy="884573"/>
          </a:xfrm>
          <a:prstGeom prst="line">
            <a:avLst/>
          </a:prstGeom>
          <a:ln w="19050">
            <a:solidFill>
              <a:srgbClr val="2498B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7C2C91-3D64-4A06-9E12-D0C0B6387063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8976220" y="1350627"/>
            <a:ext cx="831615" cy="8390"/>
          </a:xfrm>
          <a:prstGeom prst="line">
            <a:avLst/>
          </a:prstGeom>
          <a:ln w="19050">
            <a:solidFill>
              <a:srgbClr val="2498B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DE9EF4F-CF67-41B7-927A-177CD8B8D8A0}"/>
              </a:ext>
            </a:extLst>
          </p:cNvPr>
          <p:cNvSpPr txBox="1"/>
          <p:nvPr/>
        </p:nvSpPr>
        <p:spPr>
          <a:xfrm>
            <a:off x="9807835" y="1128184"/>
            <a:ext cx="21622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200" dirty="0">
                <a:solidFill>
                  <a:schemeClr val="bg1"/>
                </a:solidFill>
              </a:rPr>
              <a:t>Voor consumenten en bedrijven (verschillende </a:t>
            </a:r>
            <a:r>
              <a:rPr lang="nl-NL" sz="1200" dirty="0" err="1">
                <a:solidFill>
                  <a:schemeClr val="bg1"/>
                </a:solidFill>
              </a:rPr>
              <a:t>entities</a:t>
            </a:r>
            <a:r>
              <a:rPr lang="nl-NL" sz="1200" dirty="0">
                <a:solidFill>
                  <a:schemeClr val="bg1"/>
                </a:solidFill>
              </a:rPr>
              <a:t>)</a:t>
            </a:r>
            <a:endParaRPr lang="LID4096" sz="1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22EAA1B-7D50-4014-82B8-184EA1194218}"/>
              </a:ext>
            </a:extLst>
          </p:cNvPr>
          <p:cNvSpPr txBox="1"/>
          <p:nvPr/>
        </p:nvSpPr>
        <p:spPr>
          <a:xfrm>
            <a:off x="593063" y="5184206"/>
            <a:ext cx="1613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200" dirty="0">
                <a:solidFill>
                  <a:schemeClr val="bg1"/>
                </a:solidFill>
              </a:rPr>
              <a:t>Live map API gebruiken voor route planning (met oplaadpunten)</a:t>
            </a:r>
            <a:endParaRPr lang="LID4096" sz="1200" dirty="0">
              <a:solidFill>
                <a:schemeClr val="bg1"/>
              </a:solidFill>
            </a:endParaRP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A04F3A6-9CC8-4B08-8DB0-5C3A493042BF}"/>
              </a:ext>
            </a:extLst>
          </p:cNvPr>
          <p:cNvCxnSpPr>
            <a:cxnSpLocks/>
          </p:cNvCxnSpPr>
          <p:nvPr/>
        </p:nvCxnSpPr>
        <p:spPr>
          <a:xfrm flipV="1">
            <a:off x="3154839" y="4631268"/>
            <a:ext cx="0" cy="849251"/>
          </a:xfrm>
          <a:prstGeom prst="line">
            <a:avLst/>
          </a:prstGeom>
          <a:ln w="19050">
            <a:solidFill>
              <a:srgbClr val="2498B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D2DA84C-9213-404C-B2D3-EADA032AB49D}"/>
              </a:ext>
            </a:extLst>
          </p:cNvPr>
          <p:cNvCxnSpPr>
            <a:cxnSpLocks/>
            <a:endCxn id="51" idx="3"/>
          </p:cNvCxnSpPr>
          <p:nvPr/>
        </p:nvCxnSpPr>
        <p:spPr>
          <a:xfrm flipH="1">
            <a:off x="2206651" y="5498983"/>
            <a:ext cx="948188" cy="8389"/>
          </a:xfrm>
          <a:prstGeom prst="line">
            <a:avLst/>
          </a:prstGeom>
          <a:ln w="19050">
            <a:solidFill>
              <a:srgbClr val="2498B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56444F08-4C70-403C-92F7-4EC1B6551A1C}"/>
              </a:ext>
            </a:extLst>
          </p:cNvPr>
          <p:cNvCxnSpPr/>
          <p:nvPr/>
        </p:nvCxnSpPr>
        <p:spPr>
          <a:xfrm flipV="1">
            <a:off x="8976220" y="4622800"/>
            <a:ext cx="0" cy="876183"/>
          </a:xfrm>
          <a:prstGeom prst="line">
            <a:avLst/>
          </a:prstGeom>
          <a:ln w="19050">
            <a:solidFill>
              <a:srgbClr val="2498B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7335B06-F11E-4FED-8AA2-0E8B6E3F25C0}"/>
              </a:ext>
            </a:extLst>
          </p:cNvPr>
          <p:cNvCxnSpPr>
            <a:cxnSpLocks/>
            <a:stCxn id="59" idx="1"/>
          </p:cNvCxnSpPr>
          <p:nvPr/>
        </p:nvCxnSpPr>
        <p:spPr>
          <a:xfrm flipH="1">
            <a:off x="8973077" y="5507373"/>
            <a:ext cx="834758" cy="77"/>
          </a:xfrm>
          <a:prstGeom prst="line">
            <a:avLst/>
          </a:prstGeom>
          <a:ln w="19050">
            <a:solidFill>
              <a:srgbClr val="2498B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86E43967-D0E2-41EF-890F-C8F6026D37D4}"/>
              </a:ext>
            </a:extLst>
          </p:cNvPr>
          <p:cNvSpPr txBox="1"/>
          <p:nvPr/>
        </p:nvSpPr>
        <p:spPr>
          <a:xfrm>
            <a:off x="9807835" y="5184207"/>
            <a:ext cx="21918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200" dirty="0" err="1">
                <a:solidFill>
                  <a:schemeClr val="bg1"/>
                </a:solidFill>
              </a:rPr>
              <a:t>Admin</a:t>
            </a:r>
            <a:r>
              <a:rPr lang="nl-NL" sz="1200" dirty="0">
                <a:solidFill>
                  <a:schemeClr val="bg1"/>
                </a:solidFill>
              </a:rPr>
              <a:t> pagina voor nieuwe routes en wagens toe te voegen en planning aan te passen</a:t>
            </a:r>
            <a:endParaRPr lang="LID4096" sz="12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70AFDD-2401-458F-B562-E4538788E554}"/>
              </a:ext>
            </a:extLst>
          </p:cNvPr>
          <p:cNvSpPr txBox="1"/>
          <p:nvPr/>
        </p:nvSpPr>
        <p:spPr>
          <a:xfrm>
            <a:off x="5456633" y="5155477"/>
            <a:ext cx="1275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200" dirty="0">
                <a:solidFill>
                  <a:schemeClr val="bg1"/>
                </a:solidFill>
              </a:rPr>
              <a:t>Betalingssysteem integratie</a:t>
            </a:r>
            <a:endParaRPr lang="LID4096" dirty="0">
              <a:solidFill>
                <a:schemeClr val="bg1"/>
              </a:solidFill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91E3187-16AD-45BB-BE29-C1B1E6BBC2F3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094192" y="4631269"/>
            <a:ext cx="0" cy="524208"/>
          </a:xfrm>
          <a:prstGeom prst="line">
            <a:avLst/>
          </a:prstGeom>
          <a:ln w="19050">
            <a:solidFill>
              <a:srgbClr val="2498B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302</TotalTime>
  <Words>42</Words>
  <Application>Microsoft Office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Tw Cen MT</vt:lpstr>
      <vt:lpstr>Circuit</vt:lpstr>
      <vt:lpstr>eTransport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eTransport</dc:title>
  <dc:creator>owen de bree</dc:creator>
  <cp:lastModifiedBy>owen de bree</cp:lastModifiedBy>
  <cp:revision>11</cp:revision>
  <dcterms:created xsi:type="dcterms:W3CDTF">2021-02-10T13:41:27Z</dcterms:created>
  <dcterms:modified xsi:type="dcterms:W3CDTF">2021-02-22T09:23:29Z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